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0" r:id="rId3"/>
    <p:sldId id="257" r:id="rId4"/>
    <p:sldId id="265" r:id="rId5"/>
    <p:sldId id="266" r:id="rId6"/>
    <p:sldId id="261" r:id="rId7"/>
    <p:sldId id="262" r:id="rId8"/>
    <p:sldId id="258" r:id="rId9"/>
    <p:sldId id="263" r:id="rId10"/>
    <p:sldId id="259" r:id="rId11"/>
    <p:sldId id="264" r:id="rId1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p:restoredTop sz="94674"/>
  </p:normalViewPr>
  <p:slideViewPr>
    <p:cSldViewPr snapToGrid="0" snapToObjects="1">
      <p:cViewPr varScale="1">
        <p:scale>
          <a:sx n="53" d="100"/>
          <a:sy n="53" d="100"/>
        </p:scale>
        <p:origin x="192" y="1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D2362-DB0C-CF41-B8BA-7FA2E27643C2}" type="datetimeFigureOut">
              <a:rPr lang="da-DK" smtClean="0"/>
              <a:t>26.04.2021</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D8A95-A2CD-8D41-88F0-95C09A4F528F}" type="slidenum">
              <a:rPr lang="da-DK" smtClean="0"/>
              <a:t>‹nr.›</a:t>
            </a:fld>
            <a:endParaRPr lang="da-DK"/>
          </a:p>
        </p:txBody>
      </p:sp>
    </p:spTree>
    <p:extLst>
      <p:ext uri="{BB962C8B-B14F-4D97-AF65-F5344CB8AC3E}">
        <p14:creationId xmlns:p14="http://schemas.microsoft.com/office/powerpoint/2010/main" val="188547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p:cNvSpPr>
            <a:spLocks noGrp="1"/>
          </p:cNvSpPr>
          <p:nvPr>
            <p:ph type="dt" sz="half" idx="10"/>
          </p:nvPr>
        </p:nvSpPr>
        <p:spPr/>
        <p:txBody>
          <a:bodyPr/>
          <a:lstStyle/>
          <a:p>
            <a:fld id="{C4ABCD9B-B1D3-304A-BC51-6DB45D9F589B}" type="datetimeFigureOut">
              <a:rPr lang="da-DK" smtClean="0"/>
              <a:t>26.04.2021</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84960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p>
        </p:txBody>
      </p:sp>
      <p:sp>
        <p:nvSpPr>
          <p:cNvPr id="3" name="Pladsholder til lodret titel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p>
            <a:fld id="{C4ABCD9B-B1D3-304A-BC51-6DB45D9F589B}" type="datetimeFigureOut">
              <a:rPr lang="da-DK" smtClean="0"/>
              <a:t>26.04.2021</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1624161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p>
            <a:fld id="{C4ABCD9B-B1D3-304A-BC51-6DB45D9F589B}" type="datetimeFigureOut">
              <a:rPr lang="da-DK" smtClean="0"/>
              <a:t>26.04.2021</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6199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p>
        </p:txBody>
      </p:sp>
      <p:sp>
        <p:nvSpPr>
          <p:cNvPr id="3" name="Pladsholder til indhold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p>
            <a:fld id="{C4ABCD9B-B1D3-304A-BC51-6DB45D9F589B}" type="datetimeFigureOut">
              <a:rPr lang="da-DK" smtClean="0"/>
              <a:t>26.04.2021</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68875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p:cNvSpPr>
            <a:spLocks noGrp="1"/>
          </p:cNvSpPr>
          <p:nvPr>
            <p:ph type="dt" sz="half" idx="10"/>
          </p:nvPr>
        </p:nvSpPr>
        <p:spPr/>
        <p:txBody>
          <a:bodyPr/>
          <a:lstStyle/>
          <a:p>
            <a:fld id="{C4ABCD9B-B1D3-304A-BC51-6DB45D9F589B}" type="datetimeFigureOut">
              <a:rPr lang="da-DK" smtClean="0"/>
              <a:t>26.04.2021</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91380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p>
        </p:txBody>
      </p:sp>
      <p:sp>
        <p:nvSpPr>
          <p:cNvPr id="3" name="Pladsholder til indhold 2"/>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C4ABCD9B-B1D3-304A-BC51-6DB45D9F589B}" type="datetimeFigureOut">
              <a:rPr lang="da-DK" smtClean="0"/>
              <a:t>26.04.2021</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166373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p:cNvSpPr>
            <a:spLocks noGrp="1"/>
          </p:cNvSpPr>
          <p:nvPr>
            <p:ph type="dt" sz="half" idx="10"/>
          </p:nvPr>
        </p:nvSpPr>
        <p:spPr/>
        <p:txBody>
          <a:bodyPr/>
          <a:lstStyle/>
          <a:p>
            <a:fld id="{C4ABCD9B-B1D3-304A-BC51-6DB45D9F589B}" type="datetimeFigureOut">
              <a:rPr lang="da-DK" smtClean="0"/>
              <a:t>26.04.2021</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slidenummer 8"/>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2085513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titeltypografien i masteren</a:t>
            </a:r>
          </a:p>
        </p:txBody>
      </p:sp>
      <p:sp>
        <p:nvSpPr>
          <p:cNvPr id="3" name="Pladsholder til dato 2"/>
          <p:cNvSpPr>
            <a:spLocks noGrp="1"/>
          </p:cNvSpPr>
          <p:nvPr>
            <p:ph type="dt" sz="half" idx="10"/>
          </p:nvPr>
        </p:nvSpPr>
        <p:spPr/>
        <p:txBody>
          <a:bodyPr/>
          <a:lstStyle/>
          <a:p>
            <a:fld id="{C4ABCD9B-B1D3-304A-BC51-6DB45D9F589B}" type="datetimeFigureOut">
              <a:rPr lang="da-DK" smtClean="0"/>
              <a:t>26.04.2021</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slidenummer 4"/>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14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C4ABCD9B-B1D3-304A-BC51-6DB45D9F589B}" type="datetimeFigureOut">
              <a:rPr lang="da-DK" smtClean="0"/>
              <a:t>26.04.2021</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slidenummer 3"/>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236861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p:cNvSpPr>
            <a:spLocks noGrp="1"/>
          </p:cNvSpPr>
          <p:nvPr>
            <p:ph type="dt" sz="half" idx="10"/>
          </p:nvPr>
        </p:nvSpPr>
        <p:spPr/>
        <p:txBody>
          <a:bodyPr/>
          <a:lstStyle/>
          <a:p>
            <a:fld id="{C4ABCD9B-B1D3-304A-BC51-6DB45D9F589B}" type="datetimeFigureOut">
              <a:rPr lang="da-DK" smtClean="0"/>
              <a:t>26.04.2021</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163648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p:cNvSpPr>
            <a:spLocks noGrp="1"/>
          </p:cNvSpPr>
          <p:nvPr>
            <p:ph type="dt" sz="half" idx="10"/>
          </p:nvPr>
        </p:nvSpPr>
        <p:spPr/>
        <p:txBody>
          <a:bodyPr/>
          <a:lstStyle/>
          <a:p>
            <a:fld id="{C4ABCD9B-B1D3-304A-BC51-6DB45D9F589B}" type="datetimeFigureOut">
              <a:rPr lang="da-DK" smtClean="0"/>
              <a:t>26.04.2021</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644588E7-2602-A641-A216-F02861518BCC}" type="slidenum">
              <a:rPr lang="da-DK" smtClean="0"/>
              <a:t>‹nr.›</a:t>
            </a:fld>
            <a:endParaRPr lang="da-DK"/>
          </a:p>
        </p:txBody>
      </p:sp>
    </p:spTree>
    <p:extLst>
      <p:ext uri="{BB962C8B-B14F-4D97-AF65-F5344CB8AC3E}">
        <p14:creationId xmlns:p14="http://schemas.microsoft.com/office/powerpoint/2010/main" val="160160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BCD9B-B1D3-304A-BC51-6DB45D9F589B}" type="datetimeFigureOut">
              <a:rPr lang="da-DK" smtClean="0"/>
              <a:t>26.04.2021</a:t>
            </a:fld>
            <a:endParaRPr lang="da-DK"/>
          </a:p>
        </p:txBody>
      </p:sp>
      <p:sp>
        <p:nvSpPr>
          <p:cNvPr id="5" name="Pladsholder til sidefod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588E7-2602-A641-A216-F02861518BCC}" type="slidenum">
              <a:rPr lang="da-DK" smtClean="0"/>
              <a:t>‹nr.›</a:t>
            </a:fld>
            <a:endParaRPr lang="da-DK"/>
          </a:p>
        </p:txBody>
      </p:sp>
    </p:spTree>
    <p:extLst>
      <p:ext uri="{BB962C8B-B14F-4D97-AF65-F5344CB8AC3E}">
        <p14:creationId xmlns:p14="http://schemas.microsoft.com/office/powerpoint/2010/main" val="2076620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69948" y="1443788"/>
            <a:ext cx="6115863" cy="3128211"/>
          </a:xfrm>
        </p:spPr>
        <p:txBody>
          <a:bodyPr>
            <a:normAutofit fontScale="90000"/>
          </a:bodyPr>
          <a:lstStyle/>
          <a:p>
            <a:r>
              <a:rPr lang="da-DK" sz="13800" dirty="0"/>
              <a:t>Person</a:t>
            </a:r>
            <a:r>
              <a:rPr lang="da-DK" sz="8800" dirty="0"/>
              <a:t>-</a:t>
            </a:r>
            <a:br>
              <a:rPr lang="da-DK" sz="8800" dirty="0"/>
            </a:br>
            <a:r>
              <a:rPr lang="da-DK" sz="8800" dirty="0"/>
              <a:t>karakteristik</a:t>
            </a:r>
            <a:endParaRPr lang="da-DK" dirty="0"/>
          </a:p>
        </p:txBody>
      </p:sp>
      <p:pic>
        <p:nvPicPr>
          <p:cNvPr id="4" name="Billede 3"/>
          <p:cNvPicPr>
            <a:picLocks noChangeAspect="1"/>
          </p:cNvPicPr>
          <p:nvPr/>
        </p:nvPicPr>
        <p:blipFill>
          <a:blip r:embed="rId2"/>
          <a:stretch>
            <a:fillRect/>
          </a:stretch>
        </p:blipFill>
        <p:spPr>
          <a:xfrm>
            <a:off x="6785811" y="0"/>
            <a:ext cx="4712179" cy="6858000"/>
          </a:xfrm>
          <a:prstGeom prst="rect">
            <a:avLst/>
          </a:prstGeom>
        </p:spPr>
      </p:pic>
    </p:spTree>
    <p:extLst>
      <p:ext uri="{BB962C8B-B14F-4D97-AF65-F5344CB8AC3E}">
        <p14:creationId xmlns:p14="http://schemas.microsoft.com/office/powerpoint/2010/main" val="1700405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Tip til analysen</a:t>
            </a:r>
          </a:p>
        </p:txBody>
      </p:sp>
      <p:sp>
        <p:nvSpPr>
          <p:cNvPr id="3" name="Pladsholder til indhold 2"/>
          <p:cNvSpPr>
            <a:spLocks noGrp="1"/>
          </p:cNvSpPr>
          <p:nvPr>
            <p:ph idx="1"/>
          </p:nvPr>
        </p:nvSpPr>
        <p:spPr>
          <a:xfrm>
            <a:off x="838200" y="1825625"/>
            <a:ext cx="10110537" cy="4351338"/>
          </a:xfrm>
        </p:spPr>
        <p:txBody>
          <a:bodyPr/>
          <a:lstStyle/>
          <a:p>
            <a:pPr marL="0" indent="0">
              <a:buNone/>
            </a:pPr>
            <a:r>
              <a:rPr lang="da-DK" b="1" dirty="0"/>
              <a:t>Når man fremlægger en personkarakteristik kan man med fordel går </a:t>
            </a:r>
            <a:r>
              <a:rPr lang="da-DK" b="1" u="sng" dirty="0"/>
              <a:t>fra det ydre til det indre</a:t>
            </a:r>
            <a:r>
              <a:rPr lang="da-DK" b="1" dirty="0"/>
              <a:t>:</a:t>
            </a:r>
            <a:endParaRPr lang="da-DK" dirty="0"/>
          </a:p>
          <a:p>
            <a:pPr marL="514350" lvl="0" indent="-514350">
              <a:buFont typeface="+mj-lt"/>
              <a:buAutoNum type="arabicPeriod"/>
            </a:pPr>
            <a:r>
              <a:rPr lang="da-DK" dirty="0"/>
              <a:t>Fysiske kendetegn (køn, alder, udseende, påklædning)</a:t>
            </a:r>
          </a:p>
          <a:p>
            <a:pPr marL="514350" lvl="0" indent="-514350">
              <a:buFont typeface="+mj-lt"/>
              <a:buAutoNum type="arabicPeriod"/>
            </a:pPr>
            <a:r>
              <a:rPr lang="da-DK" dirty="0"/>
              <a:t>Sociale kendetegn (familierolle, socialt miljø, arbejde, økonomi, uddannelse, boligforhold, interesser)</a:t>
            </a:r>
          </a:p>
          <a:p>
            <a:pPr marL="514350" lvl="0" indent="-514350">
              <a:buFont typeface="+mj-lt"/>
              <a:buAutoNum type="arabicPeriod"/>
            </a:pPr>
            <a:r>
              <a:rPr lang="da-DK" dirty="0"/>
              <a:t>Psykiske kendetegn (personlighed/karaktertræk, sprog, væremåde, selvopfattelse, holdninger og værdier)</a:t>
            </a:r>
          </a:p>
          <a:p>
            <a:pPr marL="0" marR="0" lvl="0" indent="0" defTabSz="914400" eaLnBrk="1" fontAlgn="auto" latinLnBrk="0" hangingPunct="1">
              <a:lnSpc>
                <a:spcPct val="100000"/>
              </a:lnSpc>
              <a:spcBef>
                <a:spcPts val="0"/>
              </a:spcBef>
              <a:spcAft>
                <a:spcPts val="0"/>
              </a:spcAft>
              <a:buClrTx/>
              <a:buSzTx/>
              <a:buFontTx/>
              <a:buNone/>
              <a:tabLst/>
              <a:defRPr/>
            </a:pPr>
            <a:endParaRPr lang="da-DK" dirty="0"/>
          </a:p>
        </p:txBody>
      </p:sp>
    </p:spTree>
    <p:extLst>
      <p:ext uri="{BB962C8B-B14F-4D97-AF65-F5344CB8AC3E}">
        <p14:creationId xmlns:p14="http://schemas.microsoft.com/office/powerpoint/2010/main" val="146015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Aktantmodellen </a:t>
            </a:r>
            <a:r>
              <a:rPr lang="da-DK" sz="2800" dirty="0">
                <a:solidFill>
                  <a:schemeClr val="accent1">
                    <a:lumMod val="75000"/>
                  </a:schemeClr>
                </a:solidFill>
              </a:rPr>
              <a:t>Karakterernes indbyrdes relationer</a:t>
            </a:r>
            <a:endParaRPr lang="da-DK" dirty="0">
              <a:solidFill>
                <a:schemeClr val="accent1">
                  <a:lumMod val="75000"/>
                </a:schemeClr>
              </a:solidFill>
            </a:endParaRPr>
          </a:p>
        </p:txBody>
      </p:sp>
      <p:pic>
        <p:nvPicPr>
          <p:cNvPr id="4" name="Billede 3"/>
          <p:cNvPicPr>
            <a:picLocks noChangeAspect="1"/>
          </p:cNvPicPr>
          <p:nvPr/>
        </p:nvPicPr>
        <p:blipFill>
          <a:blip r:embed="rId2"/>
          <a:stretch>
            <a:fillRect/>
          </a:stretch>
        </p:blipFill>
        <p:spPr>
          <a:xfrm>
            <a:off x="838200" y="1570371"/>
            <a:ext cx="10160000" cy="5080000"/>
          </a:xfrm>
          <a:prstGeom prst="rect">
            <a:avLst/>
          </a:prstGeom>
        </p:spPr>
      </p:pic>
    </p:spTree>
    <p:extLst>
      <p:ext uri="{BB962C8B-B14F-4D97-AF65-F5344CB8AC3E}">
        <p14:creationId xmlns:p14="http://schemas.microsoft.com/office/powerpoint/2010/main" val="172769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Personkarakteristik</a:t>
            </a:r>
          </a:p>
        </p:txBody>
      </p:sp>
      <p:sp>
        <p:nvSpPr>
          <p:cNvPr id="3" name="Pladsholder til indhold 2"/>
          <p:cNvSpPr>
            <a:spLocks noGrp="1"/>
          </p:cNvSpPr>
          <p:nvPr>
            <p:ph idx="1"/>
          </p:nvPr>
        </p:nvSpPr>
        <p:spPr>
          <a:xfrm>
            <a:off x="838200" y="1825625"/>
            <a:ext cx="5427689" cy="4351338"/>
          </a:xfrm>
        </p:spPr>
        <p:txBody>
          <a:bodyPr>
            <a:normAutofit fontScale="92500" lnSpcReduction="20000"/>
          </a:bodyPr>
          <a:lstStyle/>
          <a:p>
            <a:pPr marL="0" lvl="0" indent="0">
              <a:lnSpc>
                <a:spcPct val="100000"/>
              </a:lnSpc>
              <a:spcBef>
                <a:spcPts val="0"/>
              </a:spcBef>
              <a:buNone/>
            </a:pPr>
            <a:r>
              <a:rPr lang="da-DK" dirty="0"/>
              <a:t>En personkarakteristik er en beskrivelse af den eller de personer (eller figurer) der optræder i en skønlitterær tekst. </a:t>
            </a:r>
          </a:p>
          <a:p>
            <a:pPr marL="0" lvl="0" indent="0">
              <a:lnSpc>
                <a:spcPct val="100000"/>
              </a:lnSpc>
              <a:spcBef>
                <a:spcPts val="0"/>
              </a:spcBef>
              <a:buNone/>
            </a:pPr>
            <a:endParaRPr lang="da-DK" dirty="0"/>
          </a:p>
          <a:p>
            <a:pPr marL="0" lvl="0" indent="0">
              <a:lnSpc>
                <a:spcPct val="100000"/>
              </a:lnSpc>
              <a:spcBef>
                <a:spcPts val="0"/>
              </a:spcBef>
              <a:buNone/>
            </a:pPr>
            <a:r>
              <a:rPr lang="da-DK" dirty="0"/>
              <a:t>Vi bruger en personkarakteristik til at beskrive karakterernes kendetegn, men også deres indbyrdes forhold til hinanden.</a:t>
            </a:r>
          </a:p>
          <a:p>
            <a:pPr marL="0" lvl="0" indent="0">
              <a:lnSpc>
                <a:spcPct val="100000"/>
              </a:lnSpc>
              <a:spcBef>
                <a:spcPts val="0"/>
              </a:spcBef>
              <a:buNone/>
            </a:pPr>
            <a:endParaRPr lang="da-DK" dirty="0"/>
          </a:p>
          <a:p>
            <a:pPr marL="0" lvl="0" indent="0">
              <a:lnSpc>
                <a:spcPct val="100000"/>
              </a:lnSpc>
              <a:spcBef>
                <a:spcPts val="0"/>
              </a:spcBef>
              <a:buNone/>
            </a:pPr>
            <a:r>
              <a:rPr lang="da-DK" dirty="0"/>
              <a:t>I sidste ende vil en god personkarakteristik underbygge både fortolkning og perspektivering</a:t>
            </a:r>
          </a:p>
        </p:txBody>
      </p:sp>
      <p:sp>
        <p:nvSpPr>
          <p:cNvPr id="4" name="Ellipse 3"/>
          <p:cNvSpPr/>
          <p:nvPr/>
        </p:nvSpPr>
        <p:spPr>
          <a:xfrm>
            <a:off x="6706127" y="2475326"/>
            <a:ext cx="2023672" cy="125445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a-DK" sz="2800" b="1" dirty="0" err="1">
                <a:solidFill>
                  <a:schemeClr val="tx2"/>
                </a:solidFill>
              </a:rPr>
              <a:t>Person</a:t>
            </a:r>
            <a:r>
              <a:rPr lang="da-DK" b="1" dirty="0" err="1">
                <a:solidFill>
                  <a:schemeClr val="tx2"/>
                </a:solidFill>
              </a:rPr>
              <a:t>-karakteristik</a:t>
            </a:r>
            <a:endParaRPr lang="da-DK" b="1" dirty="0">
              <a:solidFill>
                <a:schemeClr val="tx2"/>
              </a:solidFill>
            </a:endParaRPr>
          </a:p>
        </p:txBody>
      </p:sp>
      <p:sp>
        <p:nvSpPr>
          <p:cNvPr id="5" name="Ellipse 4"/>
          <p:cNvSpPr/>
          <p:nvPr/>
        </p:nvSpPr>
        <p:spPr>
          <a:xfrm>
            <a:off x="8927959" y="2475325"/>
            <a:ext cx="2023672" cy="125445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a-DK" sz="2800" b="1" dirty="0">
                <a:solidFill>
                  <a:schemeClr val="tx2"/>
                </a:solidFill>
              </a:rPr>
              <a:t>Miljø</a:t>
            </a:r>
            <a:r>
              <a:rPr lang="da-DK" b="1" dirty="0">
                <a:solidFill>
                  <a:schemeClr val="tx2"/>
                </a:solidFill>
              </a:rPr>
              <a:t>-karakteristik</a:t>
            </a:r>
          </a:p>
        </p:txBody>
      </p:sp>
      <p:sp>
        <p:nvSpPr>
          <p:cNvPr id="6" name="Ellipse 5"/>
          <p:cNvSpPr/>
          <p:nvPr/>
        </p:nvSpPr>
        <p:spPr>
          <a:xfrm>
            <a:off x="7981113" y="3712531"/>
            <a:ext cx="1497372" cy="93846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a-DK" sz="2800" b="1">
                <a:solidFill>
                  <a:schemeClr val="tx2"/>
                </a:solidFill>
              </a:rPr>
              <a:t>Sprog</a:t>
            </a:r>
            <a:endParaRPr lang="da-DK" b="1" dirty="0">
              <a:solidFill>
                <a:schemeClr val="tx2"/>
              </a:solidFill>
            </a:endParaRPr>
          </a:p>
        </p:txBody>
      </p:sp>
      <p:sp>
        <p:nvSpPr>
          <p:cNvPr id="7" name="Ellipse 6"/>
          <p:cNvSpPr/>
          <p:nvPr/>
        </p:nvSpPr>
        <p:spPr>
          <a:xfrm>
            <a:off x="8383282" y="1469578"/>
            <a:ext cx="2970518" cy="93846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a-DK" sz="2800" b="1">
                <a:solidFill>
                  <a:schemeClr val="tx2"/>
                </a:solidFill>
              </a:rPr>
              <a:t>Komposition</a:t>
            </a:r>
            <a:endParaRPr lang="da-DK" b="1" dirty="0">
              <a:solidFill>
                <a:schemeClr val="tx2"/>
              </a:solidFill>
            </a:endParaRPr>
          </a:p>
        </p:txBody>
      </p:sp>
      <p:sp>
        <p:nvSpPr>
          <p:cNvPr id="8" name="Ellipse 7"/>
          <p:cNvSpPr/>
          <p:nvPr/>
        </p:nvSpPr>
        <p:spPr>
          <a:xfrm>
            <a:off x="9637460" y="3806610"/>
            <a:ext cx="1497372" cy="93846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a-DK" sz="2800" b="1">
                <a:solidFill>
                  <a:schemeClr val="tx2"/>
                </a:solidFill>
              </a:rPr>
              <a:t>Stil</a:t>
            </a:r>
            <a:endParaRPr lang="da-DK" b="1" dirty="0">
              <a:solidFill>
                <a:schemeClr val="tx2"/>
              </a:solidFill>
            </a:endParaRPr>
          </a:p>
        </p:txBody>
      </p:sp>
      <p:sp>
        <p:nvSpPr>
          <p:cNvPr id="9" name="Ellipse 8"/>
          <p:cNvSpPr/>
          <p:nvPr/>
        </p:nvSpPr>
        <p:spPr>
          <a:xfrm>
            <a:off x="7464527" y="615650"/>
            <a:ext cx="1647472" cy="93846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a-DK" sz="2800" b="1">
                <a:solidFill>
                  <a:schemeClr val="tx2"/>
                </a:solidFill>
              </a:rPr>
              <a:t>Genre</a:t>
            </a:r>
            <a:endParaRPr lang="da-DK" b="1" dirty="0">
              <a:solidFill>
                <a:schemeClr val="tx2"/>
              </a:solidFill>
            </a:endParaRPr>
          </a:p>
        </p:txBody>
      </p:sp>
      <p:sp>
        <p:nvSpPr>
          <p:cNvPr id="10" name="Ellipse 9"/>
          <p:cNvSpPr/>
          <p:nvPr/>
        </p:nvSpPr>
        <p:spPr>
          <a:xfrm>
            <a:off x="5971411" y="1412914"/>
            <a:ext cx="2221832" cy="93846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a-DK" sz="2800" b="1" dirty="0">
                <a:solidFill>
                  <a:schemeClr val="tx2"/>
                </a:solidFill>
              </a:rPr>
              <a:t>Handling</a:t>
            </a:r>
            <a:endParaRPr lang="da-DK" b="1" dirty="0">
              <a:solidFill>
                <a:schemeClr val="tx2"/>
              </a:solidFill>
            </a:endParaRPr>
          </a:p>
        </p:txBody>
      </p:sp>
      <p:sp>
        <p:nvSpPr>
          <p:cNvPr id="11" name="Ellipse 10"/>
          <p:cNvSpPr/>
          <p:nvPr/>
        </p:nvSpPr>
        <p:spPr>
          <a:xfrm rot="1014314">
            <a:off x="5770841" y="362480"/>
            <a:ext cx="6192904" cy="48504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kstfelt 16"/>
          <p:cNvSpPr txBox="1"/>
          <p:nvPr/>
        </p:nvSpPr>
        <p:spPr>
          <a:xfrm rot="1842766">
            <a:off x="9923271" y="536666"/>
            <a:ext cx="1616765" cy="523220"/>
          </a:xfrm>
          <a:prstGeom prst="rect">
            <a:avLst/>
          </a:prstGeom>
          <a:noFill/>
        </p:spPr>
        <p:txBody>
          <a:bodyPr wrap="square" rtlCol="0">
            <a:spAutoFit/>
          </a:bodyPr>
          <a:lstStyle/>
          <a:p>
            <a:r>
              <a:rPr lang="da-DK" sz="2800" b="1">
                <a:solidFill>
                  <a:schemeClr val="accent1">
                    <a:lumMod val="75000"/>
                  </a:schemeClr>
                </a:solidFill>
              </a:rPr>
              <a:t>Analyse</a:t>
            </a:r>
          </a:p>
        </p:txBody>
      </p:sp>
      <p:sp>
        <p:nvSpPr>
          <p:cNvPr id="18" name="Tekstfelt 17"/>
          <p:cNvSpPr txBox="1"/>
          <p:nvPr/>
        </p:nvSpPr>
        <p:spPr>
          <a:xfrm>
            <a:off x="8233431" y="5526343"/>
            <a:ext cx="1983251" cy="523220"/>
          </a:xfrm>
          <a:prstGeom prst="rect">
            <a:avLst/>
          </a:prstGeom>
          <a:noFill/>
        </p:spPr>
        <p:txBody>
          <a:bodyPr wrap="square" rtlCol="0">
            <a:spAutoFit/>
          </a:bodyPr>
          <a:lstStyle/>
          <a:p>
            <a:r>
              <a:rPr lang="da-DK" sz="2800" b="1">
                <a:solidFill>
                  <a:schemeClr val="accent1">
                    <a:lumMod val="75000"/>
                  </a:schemeClr>
                </a:solidFill>
              </a:rPr>
              <a:t>Fortolkning</a:t>
            </a:r>
            <a:endParaRPr lang="da-DK" sz="2800" b="1" dirty="0">
              <a:solidFill>
                <a:schemeClr val="accent1">
                  <a:lumMod val="75000"/>
                </a:schemeClr>
              </a:solidFill>
            </a:endParaRPr>
          </a:p>
        </p:txBody>
      </p:sp>
      <p:sp>
        <p:nvSpPr>
          <p:cNvPr id="19" name="Tekstfelt 18"/>
          <p:cNvSpPr txBox="1"/>
          <p:nvPr/>
        </p:nvSpPr>
        <p:spPr>
          <a:xfrm>
            <a:off x="7947912" y="6018413"/>
            <a:ext cx="2532909" cy="523220"/>
          </a:xfrm>
          <a:prstGeom prst="rect">
            <a:avLst/>
          </a:prstGeom>
          <a:noFill/>
        </p:spPr>
        <p:txBody>
          <a:bodyPr wrap="square" rtlCol="0">
            <a:spAutoFit/>
          </a:bodyPr>
          <a:lstStyle/>
          <a:p>
            <a:r>
              <a:rPr lang="da-DK" sz="2800" b="1">
                <a:solidFill>
                  <a:schemeClr val="accent1">
                    <a:lumMod val="75000"/>
                  </a:schemeClr>
                </a:solidFill>
              </a:rPr>
              <a:t>Perspektivering</a:t>
            </a:r>
            <a:endParaRPr lang="da-DK" sz="2800" b="1" dirty="0">
              <a:solidFill>
                <a:schemeClr val="accent1">
                  <a:lumMod val="75000"/>
                </a:schemeClr>
              </a:solidFill>
            </a:endParaRPr>
          </a:p>
        </p:txBody>
      </p:sp>
      <p:pic>
        <p:nvPicPr>
          <p:cNvPr id="20" name="Billede 19"/>
          <p:cNvPicPr>
            <a:picLocks noChangeAspect="1"/>
          </p:cNvPicPr>
          <p:nvPr/>
        </p:nvPicPr>
        <p:blipFill>
          <a:blip r:embed="rId2"/>
          <a:stretch>
            <a:fillRect/>
          </a:stretch>
        </p:blipFill>
        <p:spPr>
          <a:xfrm rot="19080395">
            <a:off x="6540966" y="3806946"/>
            <a:ext cx="1528615" cy="2350704"/>
          </a:xfrm>
          <a:prstGeom prst="rect">
            <a:avLst/>
          </a:prstGeom>
        </p:spPr>
      </p:pic>
    </p:spTree>
    <p:extLst>
      <p:ext uri="{BB962C8B-B14F-4D97-AF65-F5344CB8AC3E}">
        <p14:creationId xmlns:p14="http://schemas.microsoft.com/office/powerpoint/2010/main" val="14580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6000" dirty="0"/>
              <a:t>Indre eller ydre</a:t>
            </a:r>
          </a:p>
        </p:txBody>
      </p:sp>
      <p:sp>
        <p:nvSpPr>
          <p:cNvPr id="4" name="Rektangel 3"/>
          <p:cNvSpPr/>
          <p:nvPr/>
        </p:nvSpPr>
        <p:spPr>
          <a:xfrm>
            <a:off x="838200" y="1925053"/>
            <a:ext cx="5787452" cy="5262979"/>
          </a:xfrm>
          <a:prstGeom prst="rect">
            <a:avLst/>
          </a:prstGeom>
        </p:spPr>
        <p:txBody>
          <a:bodyPr wrap="square">
            <a:spAutoFit/>
          </a:bodyPr>
          <a:lstStyle/>
          <a:p>
            <a:pPr>
              <a:spcAft>
                <a:spcPts val="0"/>
              </a:spcAft>
            </a:pPr>
            <a:r>
              <a:rPr lang="da-DK" sz="4000" b="1" dirty="0">
                <a:solidFill>
                  <a:schemeClr val="accent1">
                    <a:lumMod val="75000"/>
                  </a:schemeClr>
                </a:solidFill>
                <a:effectLst/>
                <a:latin typeface="Calibri" charset="0"/>
                <a:ea typeface="ＭＳ 明朝" charset="-128"/>
                <a:cs typeface="Arial" charset="0"/>
              </a:rPr>
              <a:t>Ydre </a:t>
            </a:r>
            <a:r>
              <a:rPr lang="da-DK" sz="3200" b="1" dirty="0">
                <a:solidFill>
                  <a:schemeClr val="accent1">
                    <a:lumMod val="75000"/>
                  </a:schemeClr>
                </a:solidFill>
                <a:effectLst/>
                <a:latin typeface="Calibri" charset="0"/>
                <a:ea typeface="ＭＳ 明朝" charset="-128"/>
                <a:cs typeface="Arial" charset="0"/>
              </a:rPr>
              <a:t>personkarakteristik</a:t>
            </a:r>
            <a:endParaRPr lang="da-DK" sz="3200" dirty="0">
              <a:solidFill>
                <a:schemeClr val="accent1">
                  <a:lumMod val="75000"/>
                </a:schemeClr>
              </a:solidFill>
              <a:effectLst/>
              <a:latin typeface="Cambria" charset="0"/>
              <a:ea typeface="ＭＳ 明朝" charset="-128"/>
              <a:cs typeface="Times New Roman" charset="0"/>
            </a:endParaRPr>
          </a:p>
          <a:p>
            <a:pPr>
              <a:spcAft>
                <a:spcPts val="0"/>
              </a:spcAft>
            </a:pPr>
            <a:r>
              <a:rPr lang="da-DK" sz="3200" dirty="0">
                <a:effectLst/>
                <a:latin typeface="Calibri" charset="0"/>
                <a:ea typeface="ＭＳ 明朝" charset="-128"/>
                <a:cs typeface="Arial" charset="0"/>
              </a:rPr>
              <a:t>Primært udseendet. Fx ung/gammel, smuk/grim, høj/lille, mand/kvinde.</a:t>
            </a:r>
          </a:p>
          <a:p>
            <a:pPr>
              <a:spcAft>
                <a:spcPts val="0"/>
              </a:spcAft>
            </a:pPr>
            <a:endParaRPr lang="da-DK" sz="3200" dirty="0">
              <a:effectLst/>
              <a:latin typeface="Cambria" charset="0"/>
              <a:ea typeface="ＭＳ 明朝" charset="-128"/>
              <a:cs typeface="Times New Roman" charset="0"/>
            </a:endParaRPr>
          </a:p>
          <a:p>
            <a:pPr>
              <a:spcAft>
                <a:spcPts val="0"/>
              </a:spcAft>
            </a:pPr>
            <a:r>
              <a:rPr lang="da-DK" sz="4000" b="1" dirty="0">
                <a:solidFill>
                  <a:schemeClr val="accent1">
                    <a:lumMod val="75000"/>
                  </a:schemeClr>
                </a:solidFill>
                <a:effectLst/>
                <a:latin typeface="Calibri" charset="0"/>
                <a:ea typeface="ＭＳ 明朝" charset="-128"/>
                <a:cs typeface="Arial" charset="0"/>
              </a:rPr>
              <a:t>Indre </a:t>
            </a:r>
            <a:r>
              <a:rPr lang="da-DK" sz="3200" b="1" dirty="0">
                <a:solidFill>
                  <a:schemeClr val="accent1">
                    <a:lumMod val="75000"/>
                  </a:schemeClr>
                </a:solidFill>
                <a:effectLst/>
                <a:latin typeface="Calibri" charset="0"/>
                <a:ea typeface="ＭＳ 明朝" charset="-128"/>
                <a:cs typeface="Arial" charset="0"/>
              </a:rPr>
              <a:t>personkarakteristik</a:t>
            </a:r>
            <a:endParaRPr lang="da-DK" sz="3200" dirty="0">
              <a:solidFill>
                <a:schemeClr val="accent1">
                  <a:lumMod val="75000"/>
                </a:schemeClr>
              </a:solidFill>
              <a:effectLst/>
              <a:latin typeface="Cambria" charset="0"/>
              <a:ea typeface="ＭＳ 明朝" charset="-128"/>
              <a:cs typeface="Times New Roman" charset="0"/>
            </a:endParaRPr>
          </a:p>
          <a:p>
            <a:pPr>
              <a:spcAft>
                <a:spcPts val="0"/>
              </a:spcAft>
            </a:pPr>
            <a:r>
              <a:rPr lang="da-DK" sz="3200" dirty="0">
                <a:effectLst/>
                <a:latin typeface="Calibri" charset="0"/>
                <a:ea typeface="ＭＳ 明朝" charset="-128"/>
                <a:cs typeface="Arial" charset="0"/>
              </a:rPr>
              <a:t>Værdier og karakteregenskaber. Fx gavmild/nærig, venlig/uvenlig, elskværdig/ondskabsfuld.</a:t>
            </a:r>
            <a:endParaRPr lang="da-DK" sz="3200" dirty="0">
              <a:effectLst/>
              <a:latin typeface="Cambria" charset="0"/>
              <a:ea typeface="ＭＳ 明朝" charset="-128"/>
              <a:cs typeface="Times New Roman" charset="0"/>
            </a:endParaRPr>
          </a:p>
          <a:p>
            <a:pPr>
              <a:spcAft>
                <a:spcPts val="0"/>
              </a:spcAft>
            </a:pPr>
            <a:r>
              <a:rPr lang="da-DK" sz="3200" dirty="0">
                <a:effectLst/>
                <a:latin typeface="Calibri" charset="0"/>
                <a:ea typeface="ＭＳ 明朝" charset="-128"/>
                <a:cs typeface="Arial" charset="0"/>
              </a:rPr>
              <a:t> </a:t>
            </a:r>
            <a:endParaRPr lang="da-DK" sz="3200" dirty="0">
              <a:effectLst/>
              <a:latin typeface="Cambria" charset="0"/>
              <a:ea typeface="ＭＳ 明朝" charset="-128"/>
              <a:cs typeface="Times New Roman" charset="0"/>
            </a:endParaRPr>
          </a:p>
        </p:txBody>
      </p:sp>
      <p:pic>
        <p:nvPicPr>
          <p:cNvPr id="7" name="Billede 6"/>
          <p:cNvPicPr>
            <a:picLocks noChangeAspect="1"/>
          </p:cNvPicPr>
          <p:nvPr/>
        </p:nvPicPr>
        <p:blipFill>
          <a:blip r:embed="rId2"/>
          <a:stretch>
            <a:fillRect/>
          </a:stretch>
        </p:blipFill>
        <p:spPr>
          <a:xfrm>
            <a:off x="5847348" y="1866740"/>
            <a:ext cx="6061684" cy="2740655"/>
          </a:xfrm>
          <a:prstGeom prst="rect">
            <a:avLst/>
          </a:prstGeom>
        </p:spPr>
      </p:pic>
    </p:spTree>
    <p:extLst>
      <p:ext uri="{BB962C8B-B14F-4D97-AF65-F5344CB8AC3E}">
        <p14:creationId xmlns:p14="http://schemas.microsoft.com/office/powerpoint/2010/main" val="1559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a:xfrm>
            <a:off x="838200" y="365125"/>
            <a:ext cx="10515600" cy="1325563"/>
          </a:xfrm>
        </p:spPr>
        <p:txBody>
          <a:bodyPr>
            <a:normAutofit/>
          </a:bodyPr>
          <a:lstStyle/>
          <a:p>
            <a:r>
              <a:rPr lang="da-DK" sz="6000" dirty="0"/>
              <a:t>Direkte eller indirekte</a:t>
            </a:r>
          </a:p>
        </p:txBody>
      </p:sp>
      <p:sp>
        <p:nvSpPr>
          <p:cNvPr id="5" name="Ellipse 4"/>
          <p:cNvSpPr/>
          <p:nvPr/>
        </p:nvSpPr>
        <p:spPr>
          <a:xfrm>
            <a:off x="2448373" y="2300784"/>
            <a:ext cx="3398974" cy="18621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4000" dirty="0"/>
              <a:t>Telling</a:t>
            </a:r>
            <a:endParaRPr lang="da-DK" sz="3400" dirty="0"/>
          </a:p>
        </p:txBody>
      </p:sp>
      <p:sp>
        <p:nvSpPr>
          <p:cNvPr id="6" name="Ellipse 5"/>
          <p:cNvSpPr/>
          <p:nvPr/>
        </p:nvSpPr>
        <p:spPr>
          <a:xfrm>
            <a:off x="6394731" y="2385004"/>
            <a:ext cx="3398974" cy="1693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4000"/>
              <a:t>Showing</a:t>
            </a:r>
            <a:endParaRPr lang="da-DK" sz="3400" dirty="0"/>
          </a:p>
        </p:txBody>
      </p:sp>
      <p:sp>
        <p:nvSpPr>
          <p:cNvPr id="7" name="Tekstfelt 6"/>
          <p:cNvSpPr txBox="1"/>
          <p:nvPr/>
        </p:nvSpPr>
        <p:spPr>
          <a:xfrm>
            <a:off x="3222350" y="4162929"/>
            <a:ext cx="1851020" cy="769441"/>
          </a:xfrm>
          <a:prstGeom prst="rect">
            <a:avLst/>
          </a:prstGeom>
          <a:noFill/>
        </p:spPr>
        <p:txBody>
          <a:bodyPr wrap="none" rtlCol="0">
            <a:spAutoFit/>
          </a:bodyPr>
          <a:lstStyle/>
          <a:p>
            <a:r>
              <a:rPr lang="da-DK" sz="4400"/>
              <a:t>Direkte</a:t>
            </a:r>
          </a:p>
        </p:txBody>
      </p:sp>
      <p:sp>
        <p:nvSpPr>
          <p:cNvPr id="8" name="Tekstfelt 7"/>
          <p:cNvSpPr txBox="1"/>
          <p:nvPr/>
        </p:nvSpPr>
        <p:spPr>
          <a:xfrm>
            <a:off x="6974745" y="4162929"/>
            <a:ext cx="2238946" cy="769441"/>
          </a:xfrm>
          <a:prstGeom prst="rect">
            <a:avLst/>
          </a:prstGeom>
          <a:noFill/>
        </p:spPr>
        <p:txBody>
          <a:bodyPr wrap="none" rtlCol="0">
            <a:spAutoFit/>
          </a:bodyPr>
          <a:lstStyle/>
          <a:p>
            <a:r>
              <a:rPr lang="da-DK" sz="4400" dirty="0"/>
              <a:t>Indirekte</a:t>
            </a:r>
          </a:p>
        </p:txBody>
      </p:sp>
    </p:spTree>
    <p:extLst>
      <p:ext uri="{BB962C8B-B14F-4D97-AF65-F5344CB8AC3E}">
        <p14:creationId xmlns:p14="http://schemas.microsoft.com/office/powerpoint/2010/main" val="80693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B05B4-65D3-6C4B-9592-C7B32F2C476F}"/>
              </a:ext>
            </a:extLst>
          </p:cNvPr>
          <p:cNvSpPr>
            <a:spLocks noGrp="1"/>
          </p:cNvSpPr>
          <p:nvPr>
            <p:ph type="title"/>
          </p:nvPr>
        </p:nvSpPr>
        <p:spPr/>
        <p:txBody>
          <a:bodyPr/>
          <a:lstStyle/>
          <a:p>
            <a:r>
              <a:rPr lang="da-DK" dirty="0"/>
              <a:t>Personkarakteristik</a:t>
            </a:r>
          </a:p>
        </p:txBody>
      </p:sp>
      <p:sp>
        <p:nvSpPr>
          <p:cNvPr id="4" name="Rektangel 3">
            <a:extLst>
              <a:ext uri="{FF2B5EF4-FFF2-40B4-BE49-F238E27FC236}">
                <a16:creationId xmlns:a16="http://schemas.microsoft.com/office/drawing/2014/main" id="{AC18D087-08C5-AF40-989A-C37CD954D07C}"/>
              </a:ext>
            </a:extLst>
          </p:cNvPr>
          <p:cNvSpPr/>
          <p:nvPr/>
        </p:nvSpPr>
        <p:spPr>
          <a:xfrm>
            <a:off x="3089908" y="1455371"/>
            <a:ext cx="4273826" cy="16091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200" dirty="0">
                <a:solidFill>
                  <a:schemeClr val="tx1"/>
                </a:solidFill>
              </a:rPr>
              <a:t>Indre</a:t>
            </a:r>
          </a:p>
        </p:txBody>
      </p:sp>
      <p:sp>
        <p:nvSpPr>
          <p:cNvPr id="5" name="Rektangel 4">
            <a:extLst>
              <a:ext uri="{FF2B5EF4-FFF2-40B4-BE49-F238E27FC236}">
                <a16:creationId xmlns:a16="http://schemas.microsoft.com/office/drawing/2014/main" id="{22D56C4F-E0EE-364C-B9C3-29C55EB82B1D}"/>
              </a:ext>
            </a:extLst>
          </p:cNvPr>
          <p:cNvSpPr/>
          <p:nvPr/>
        </p:nvSpPr>
        <p:spPr>
          <a:xfrm>
            <a:off x="7458377" y="1455370"/>
            <a:ext cx="4273826" cy="16091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200" dirty="0">
                <a:solidFill>
                  <a:schemeClr val="tx1"/>
                </a:solidFill>
              </a:rPr>
              <a:t>Ydre</a:t>
            </a:r>
          </a:p>
        </p:txBody>
      </p:sp>
      <p:sp>
        <p:nvSpPr>
          <p:cNvPr id="6" name="Rektangel 5">
            <a:extLst>
              <a:ext uri="{FF2B5EF4-FFF2-40B4-BE49-F238E27FC236}">
                <a16:creationId xmlns:a16="http://schemas.microsoft.com/office/drawing/2014/main" id="{EF5C18C6-0873-544C-B1F2-952944D7BCB2}"/>
              </a:ext>
            </a:extLst>
          </p:cNvPr>
          <p:cNvSpPr/>
          <p:nvPr/>
        </p:nvSpPr>
        <p:spPr>
          <a:xfrm>
            <a:off x="756093" y="3131068"/>
            <a:ext cx="2333815" cy="16091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200" dirty="0">
                <a:solidFill>
                  <a:schemeClr val="tx1"/>
                </a:solidFill>
              </a:rPr>
              <a:t>Indirekte</a:t>
            </a:r>
          </a:p>
          <a:p>
            <a:pPr algn="ctr"/>
            <a:r>
              <a:rPr lang="da-DK" sz="2000" dirty="0">
                <a:solidFill>
                  <a:schemeClr val="tx1"/>
                </a:solidFill>
              </a:rPr>
              <a:t>(</a:t>
            </a:r>
            <a:r>
              <a:rPr lang="da-DK" sz="2000" dirty="0" err="1">
                <a:solidFill>
                  <a:schemeClr val="tx1"/>
                </a:solidFill>
              </a:rPr>
              <a:t>showing</a:t>
            </a:r>
            <a:r>
              <a:rPr lang="da-DK" sz="2000" dirty="0">
                <a:solidFill>
                  <a:schemeClr val="tx1"/>
                </a:solidFill>
              </a:rPr>
              <a:t>)</a:t>
            </a:r>
          </a:p>
        </p:txBody>
      </p:sp>
      <p:sp>
        <p:nvSpPr>
          <p:cNvPr id="7" name="Rektangel 6">
            <a:extLst>
              <a:ext uri="{FF2B5EF4-FFF2-40B4-BE49-F238E27FC236}">
                <a16:creationId xmlns:a16="http://schemas.microsoft.com/office/drawing/2014/main" id="{CBE15504-C87C-9D4D-AE5D-F2B4BDCEF7D1}"/>
              </a:ext>
            </a:extLst>
          </p:cNvPr>
          <p:cNvSpPr/>
          <p:nvPr/>
        </p:nvSpPr>
        <p:spPr>
          <a:xfrm>
            <a:off x="756092" y="4883772"/>
            <a:ext cx="2333815" cy="16091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200" dirty="0">
                <a:solidFill>
                  <a:schemeClr val="tx1"/>
                </a:solidFill>
              </a:rPr>
              <a:t>Direkte</a:t>
            </a:r>
          </a:p>
          <a:p>
            <a:pPr algn="ctr"/>
            <a:r>
              <a:rPr lang="da-DK" sz="2000" dirty="0">
                <a:solidFill>
                  <a:schemeClr val="tx1"/>
                </a:solidFill>
              </a:rPr>
              <a:t>(</a:t>
            </a:r>
            <a:r>
              <a:rPr lang="da-DK" sz="2000" dirty="0" err="1">
                <a:solidFill>
                  <a:schemeClr val="tx1"/>
                </a:solidFill>
              </a:rPr>
              <a:t>telling</a:t>
            </a:r>
            <a:r>
              <a:rPr lang="da-DK" sz="2000" dirty="0">
                <a:solidFill>
                  <a:schemeClr val="tx1"/>
                </a:solidFill>
              </a:rPr>
              <a:t>)</a:t>
            </a:r>
          </a:p>
        </p:txBody>
      </p:sp>
      <p:sp>
        <p:nvSpPr>
          <p:cNvPr id="8" name="Afrundet rektangulær billedforklaring 7">
            <a:extLst>
              <a:ext uri="{FF2B5EF4-FFF2-40B4-BE49-F238E27FC236}">
                <a16:creationId xmlns:a16="http://schemas.microsoft.com/office/drawing/2014/main" id="{B92300B5-6B2C-D54F-805B-109E95550BF1}"/>
              </a:ext>
            </a:extLst>
          </p:cNvPr>
          <p:cNvSpPr/>
          <p:nvPr/>
        </p:nvSpPr>
        <p:spPr>
          <a:xfrm>
            <a:off x="5837091" y="544059"/>
            <a:ext cx="1952367" cy="729049"/>
          </a:xfrm>
          <a:prstGeom prst="wedgeRoundRectCallout">
            <a:avLst>
              <a:gd name="adj1" fmla="val -43853"/>
              <a:gd name="adj2" fmla="val 1557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Fx gavmild, ond, hidsig, vred, klog</a:t>
            </a:r>
          </a:p>
        </p:txBody>
      </p:sp>
      <p:sp>
        <p:nvSpPr>
          <p:cNvPr id="9" name="Afrundet rektangulær billedforklaring 8">
            <a:extLst>
              <a:ext uri="{FF2B5EF4-FFF2-40B4-BE49-F238E27FC236}">
                <a16:creationId xmlns:a16="http://schemas.microsoft.com/office/drawing/2014/main" id="{1D458227-4BD4-E440-AB53-907CEA4D090A}"/>
              </a:ext>
            </a:extLst>
          </p:cNvPr>
          <p:cNvSpPr/>
          <p:nvPr/>
        </p:nvSpPr>
        <p:spPr>
          <a:xfrm>
            <a:off x="9255749" y="510441"/>
            <a:ext cx="2476454" cy="729049"/>
          </a:xfrm>
          <a:prstGeom prst="wedgeRoundRectCallout">
            <a:avLst>
              <a:gd name="adj1" fmla="val -30214"/>
              <a:gd name="adj2" fmla="val 15741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Fx høj, blond, gammel, slank, krumbøjet</a:t>
            </a:r>
          </a:p>
        </p:txBody>
      </p:sp>
      <p:sp>
        <p:nvSpPr>
          <p:cNvPr id="12" name="Tekstfelt 11">
            <a:extLst>
              <a:ext uri="{FF2B5EF4-FFF2-40B4-BE49-F238E27FC236}">
                <a16:creationId xmlns:a16="http://schemas.microsoft.com/office/drawing/2014/main" id="{B1066F3A-74B9-5542-B333-FB453BAC1EA2}"/>
              </a:ext>
            </a:extLst>
          </p:cNvPr>
          <p:cNvSpPr txBox="1"/>
          <p:nvPr/>
        </p:nvSpPr>
        <p:spPr>
          <a:xfrm>
            <a:off x="3184551" y="5180491"/>
            <a:ext cx="4033771" cy="1015663"/>
          </a:xfrm>
          <a:prstGeom prst="rect">
            <a:avLst/>
          </a:prstGeom>
          <a:noFill/>
        </p:spPr>
        <p:txBody>
          <a:bodyPr wrap="square" rtlCol="0">
            <a:spAutoFit/>
          </a:bodyPr>
          <a:lstStyle/>
          <a:p>
            <a:r>
              <a:rPr lang="da-DK" sz="2000" i="1" dirty="0">
                <a:solidFill>
                  <a:schemeClr val="accent1">
                    <a:lumMod val="75000"/>
                  </a:schemeClr>
                </a:solidFill>
              </a:rPr>
              <a:t>”Hun var meget selvopofrende og prioriterede altid sin families behov før hendes egne.”</a:t>
            </a:r>
          </a:p>
        </p:txBody>
      </p:sp>
      <p:sp>
        <p:nvSpPr>
          <p:cNvPr id="13" name="Tekstfelt 12">
            <a:extLst>
              <a:ext uri="{FF2B5EF4-FFF2-40B4-BE49-F238E27FC236}">
                <a16:creationId xmlns:a16="http://schemas.microsoft.com/office/drawing/2014/main" id="{F6C8B32C-7454-D840-ABAF-D5E8E8A03F5E}"/>
              </a:ext>
            </a:extLst>
          </p:cNvPr>
          <p:cNvSpPr txBox="1"/>
          <p:nvPr/>
        </p:nvSpPr>
        <p:spPr>
          <a:xfrm>
            <a:off x="3207288" y="3281897"/>
            <a:ext cx="4033771" cy="1323439"/>
          </a:xfrm>
          <a:prstGeom prst="rect">
            <a:avLst/>
          </a:prstGeom>
          <a:noFill/>
        </p:spPr>
        <p:txBody>
          <a:bodyPr wrap="square" rtlCol="0">
            <a:spAutoFit/>
          </a:bodyPr>
          <a:lstStyle/>
          <a:p>
            <a:r>
              <a:rPr lang="da-DK" sz="2000" i="1" dirty="0">
                <a:solidFill>
                  <a:schemeClr val="accent1">
                    <a:lumMod val="75000"/>
                  </a:schemeClr>
                </a:solidFill>
              </a:rPr>
              <a:t>”Hun havde stået op en time inden resten af familien i hele sit liv. Hun havde smurt 100000 madpakker og givet millioner af kys.”</a:t>
            </a:r>
          </a:p>
        </p:txBody>
      </p:sp>
      <p:sp>
        <p:nvSpPr>
          <p:cNvPr id="14" name="Tekstfelt 13">
            <a:extLst>
              <a:ext uri="{FF2B5EF4-FFF2-40B4-BE49-F238E27FC236}">
                <a16:creationId xmlns:a16="http://schemas.microsoft.com/office/drawing/2014/main" id="{23116896-BBA2-804A-BD55-61FDEE9323EB}"/>
              </a:ext>
            </a:extLst>
          </p:cNvPr>
          <p:cNvSpPr txBox="1"/>
          <p:nvPr/>
        </p:nvSpPr>
        <p:spPr>
          <a:xfrm>
            <a:off x="7578404" y="3414596"/>
            <a:ext cx="4153799" cy="1015663"/>
          </a:xfrm>
          <a:prstGeom prst="rect">
            <a:avLst/>
          </a:prstGeom>
          <a:noFill/>
        </p:spPr>
        <p:txBody>
          <a:bodyPr wrap="square" rtlCol="0">
            <a:spAutoFit/>
          </a:bodyPr>
          <a:lstStyle/>
          <a:p>
            <a:r>
              <a:rPr lang="da-DK" sz="2000" i="1" dirty="0">
                <a:solidFill>
                  <a:schemeClr val="accent1">
                    <a:lumMod val="75000"/>
                  </a:schemeClr>
                </a:solidFill>
              </a:rPr>
              <a:t>”Hendes hår faldt som kaskader ned ad ryggen, og fik ham til at tænke på barndommens englegår på juletræet.”</a:t>
            </a:r>
          </a:p>
        </p:txBody>
      </p:sp>
      <p:sp>
        <p:nvSpPr>
          <p:cNvPr id="15" name="Tekstfelt 14">
            <a:extLst>
              <a:ext uri="{FF2B5EF4-FFF2-40B4-BE49-F238E27FC236}">
                <a16:creationId xmlns:a16="http://schemas.microsoft.com/office/drawing/2014/main" id="{4547ADEF-F3C1-5C40-A2BA-60F1AA0114AE}"/>
              </a:ext>
            </a:extLst>
          </p:cNvPr>
          <p:cNvSpPr txBox="1"/>
          <p:nvPr/>
        </p:nvSpPr>
        <p:spPr>
          <a:xfrm>
            <a:off x="7578404" y="5180491"/>
            <a:ext cx="4153799" cy="400110"/>
          </a:xfrm>
          <a:prstGeom prst="rect">
            <a:avLst/>
          </a:prstGeom>
          <a:noFill/>
        </p:spPr>
        <p:txBody>
          <a:bodyPr wrap="square" rtlCol="0">
            <a:spAutoFit/>
          </a:bodyPr>
          <a:lstStyle/>
          <a:p>
            <a:r>
              <a:rPr lang="da-DK" sz="2000" i="1" dirty="0">
                <a:solidFill>
                  <a:schemeClr val="accent1">
                    <a:lumMod val="75000"/>
                  </a:schemeClr>
                </a:solidFill>
              </a:rPr>
              <a:t>”Hendes hår var langt og lyst.”</a:t>
            </a:r>
          </a:p>
        </p:txBody>
      </p:sp>
    </p:spTree>
    <p:extLst>
      <p:ext uri="{BB962C8B-B14F-4D97-AF65-F5344CB8AC3E}">
        <p14:creationId xmlns:p14="http://schemas.microsoft.com/office/powerpoint/2010/main" val="12525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6000" dirty="0"/>
              <a:t>Direkte eller indirekte</a:t>
            </a:r>
          </a:p>
        </p:txBody>
      </p:sp>
      <p:sp>
        <p:nvSpPr>
          <p:cNvPr id="4" name="Rektangel 3"/>
          <p:cNvSpPr/>
          <p:nvPr/>
        </p:nvSpPr>
        <p:spPr>
          <a:xfrm>
            <a:off x="838200" y="1420865"/>
            <a:ext cx="10749197" cy="3724096"/>
          </a:xfrm>
          <a:prstGeom prst="rect">
            <a:avLst/>
          </a:prstGeom>
        </p:spPr>
        <p:txBody>
          <a:bodyPr wrap="square">
            <a:spAutoFit/>
          </a:bodyPr>
          <a:lstStyle/>
          <a:p>
            <a:pPr>
              <a:spcAft>
                <a:spcPts val="0"/>
              </a:spcAft>
            </a:pPr>
            <a:r>
              <a:rPr lang="da-DK" sz="4000" b="1" dirty="0">
                <a:solidFill>
                  <a:schemeClr val="accent1">
                    <a:lumMod val="75000"/>
                  </a:schemeClr>
                </a:solidFill>
                <a:effectLst/>
                <a:latin typeface="Calibri" charset="0"/>
                <a:ea typeface="ＭＳ 明朝" charset="-128"/>
                <a:cs typeface="Arial" charset="0"/>
              </a:rPr>
              <a:t>Direkte </a:t>
            </a:r>
            <a:r>
              <a:rPr lang="da-DK" sz="3200" b="1" dirty="0">
                <a:solidFill>
                  <a:schemeClr val="accent1">
                    <a:lumMod val="75000"/>
                  </a:schemeClr>
                </a:solidFill>
                <a:effectLst/>
                <a:latin typeface="Calibri" charset="0"/>
                <a:ea typeface="ＭＳ 明朝" charset="-128"/>
                <a:cs typeface="Arial" charset="0"/>
              </a:rPr>
              <a:t>personkarakteristik</a:t>
            </a:r>
            <a:endParaRPr lang="da-DK" sz="3200" dirty="0">
              <a:solidFill>
                <a:schemeClr val="accent1">
                  <a:lumMod val="75000"/>
                </a:schemeClr>
              </a:solidFill>
              <a:effectLst/>
              <a:latin typeface="Cambria" charset="0"/>
              <a:ea typeface="ＭＳ 明朝" charset="-128"/>
              <a:cs typeface="Times New Roman" charset="0"/>
            </a:endParaRPr>
          </a:p>
          <a:p>
            <a:r>
              <a:rPr lang="da-DK" sz="2800" dirty="0"/>
              <a:t>I en direkte karakteristik bliver personen karakteriseret direkte af enten fortælleren eller af andre personer i historien. Teksten giver os altså </a:t>
            </a:r>
            <a:r>
              <a:rPr lang="da-DK" sz="2800" i="1" dirty="0" err="1"/>
              <a:t>explicit</a:t>
            </a:r>
            <a:r>
              <a:rPr lang="da-DK" sz="2800" dirty="0"/>
              <a:t> en helt eller delvist dækkende beskrivelse af personen. Her er det dog vigtigt at være opmærksom på, at den direkte karakteristik fra andre personer i historien kan sige mere om disse personer selv end om den person, der karakteriseres. De andre personer kan have særlige motiver eller særheder, der gør tekstens personkarakteristik </a:t>
            </a:r>
            <a:r>
              <a:rPr lang="da-DK" sz="2800" i="1" u="sng" dirty="0"/>
              <a:t>subjektiv</a:t>
            </a:r>
            <a:r>
              <a:rPr lang="da-DK" sz="2800" dirty="0"/>
              <a:t>.</a:t>
            </a:r>
          </a:p>
        </p:txBody>
      </p:sp>
      <p:sp>
        <p:nvSpPr>
          <p:cNvPr id="3" name="Tekstfelt 2"/>
          <p:cNvSpPr txBox="1"/>
          <p:nvPr/>
        </p:nvSpPr>
        <p:spPr>
          <a:xfrm>
            <a:off x="1007783" y="5441429"/>
            <a:ext cx="10661701" cy="461665"/>
          </a:xfrm>
          <a:prstGeom prst="rect">
            <a:avLst/>
          </a:prstGeom>
          <a:noFill/>
        </p:spPr>
        <p:txBody>
          <a:bodyPr wrap="none" rtlCol="0">
            <a:spAutoFit/>
          </a:bodyPr>
          <a:lstStyle/>
          <a:p>
            <a:r>
              <a:rPr lang="da-DK" sz="2400" i="1">
                <a:solidFill>
                  <a:schemeClr val="accent1">
                    <a:lumMod val="75000"/>
                  </a:schemeClr>
                </a:solidFill>
              </a:rPr>
              <a:t>”Han er så nærig og selvglad, at alt, hvad han foretager sig, drejer sig om ham selv.”</a:t>
            </a:r>
          </a:p>
        </p:txBody>
      </p:sp>
      <p:sp>
        <p:nvSpPr>
          <p:cNvPr id="6" name="Ellipse 5"/>
          <p:cNvSpPr/>
          <p:nvPr/>
        </p:nvSpPr>
        <p:spPr>
          <a:xfrm rot="1015846">
            <a:off x="9547005" y="286687"/>
            <a:ext cx="2172927" cy="1370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4000" dirty="0"/>
              <a:t>Telling</a:t>
            </a:r>
            <a:endParaRPr lang="da-DK" sz="3400" dirty="0"/>
          </a:p>
        </p:txBody>
      </p:sp>
    </p:spTree>
    <p:extLst>
      <p:ext uri="{BB962C8B-B14F-4D97-AF65-F5344CB8AC3E}">
        <p14:creationId xmlns:p14="http://schemas.microsoft.com/office/powerpoint/2010/main" val="9704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6000" dirty="0"/>
              <a:t>Direkte eller indirekte</a:t>
            </a:r>
          </a:p>
        </p:txBody>
      </p:sp>
      <p:sp>
        <p:nvSpPr>
          <p:cNvPr id="4" name="Rektangel 3"/>
          <p:cNvSpPr/>
          <p:nvPr/>
        </p:nvSpPr>
        <p:spPr>
          <a:xfrm>
            <a:off x="838200" y="1690688"/>
            <a:ext cx="10749197" cy="1692771"/>
          </a:xfrm>
          <a:prstGeom prst="rect">
            <a:avLst/>
          </a:prstGeom>
        </p:spPr>
        <p:txBody>
          <a:bodyPr wrap="square">
            <a:spAutoFit/>
          </a:bodyPr>
          <a:lstStyle/>
          <a:p>
            <a:pPr>
              <a:spcAft>
                <a:spcPts val="0"/>
              </a:spcAft>
            </a:pPr>
            <a:r>
              <a:rPr lang="da-DK" sz="4000" b="1" dirty="0">
                <a:solidFill>
                  <a:schemeClr val="accent1">
                    <a:lumMod val="75000"/>
                  </a:schemeClr>
                </a:solidFill>
                <a:latin typeface="Calibri" charset="0"/>
                <a:ea typeface="ＭＳ 明朝" charset="-128"/>
                <a:cs typeface="Arial" charset="0"/>
              </a:rPr>
              <a:t>Ind</a:t>
            </a:r>
            <a:r>
              <a:rPr lang="da-DK" sz="4000" b="1" dirty="0">
                <a:solidFill>
                  <a:schemeClr val="accent1">
                    <a:lumMod val="75000"/>
                  </a:schemeClr>
                </a:solidFill>
                <a:effectLst/>
                <a:latin typeface="Calibri" charset="0"/>
                <a:ea typeface="ＭＳ 明朝" charset="-128"/>
                <a:cs typeface="Arial" charset="0"/>
              </a:rPr>
              <a:t>irekte </a:t>
            </a:r>
            <a:r>
              <a:rPr lang="da-DK" sz="3200" b="1" dirty="0">
                <a:solidFill>
                  <a:schemeClr val="accent1">
                    <a:lumMod val="75000"/>
                  </a:schemeClr>
                </a:solidFill>
                <a:effectLst/>
                <a:latin typeface="Calibri" charset="0"/>
                <a:ea typeface="ＭＳ 明朝" charset="-128"/>
                <a:cs typeface="Arial" charset="0"/>
              </a:rPr>
              <a:t>personkarakteristik</a:t>
            </a:r>
            <a:endParaRPr lang="da-DK" sz="3200" dirty="0">
              <a:solidFill>
                <a:schemeClr val="accent1">
                  <a:lumMod val="75000"/>
                </a:schemeClr>
              </a:solidFill>
              <a:effectLst/>
              <a:latin typeface="Cambria" charset="0"/>
              <a:ea typeface="ＭＳ 明朝" charset="-128"/>
              <a:cs typeface="Times New Roman" charset="0"/>
            </a:endParaRPr>
          </a:p>
          <a:p>
            <a:r>
              <a:rPr lang="da-DK" sz="3200" dirty="0"/>
              <a:t>I en indirekte karakteristik, bliver personen beskrevet gennem handlinger, tale og tanker.</a:t>
            </a:r>
          </a:p>
        </p:txBody>
      </p:sp>
      <p:sp>
        <p:nvSpPr>
          <p:cNvPr id="5" name="Tekstfelt 4"/>
          <p:cNvSpPr txBox="1"/>
          <p:nvPr/>
        </p:nvSpPr>
        <p:spPr>
          <a:xfrm>
            <a:off x="1270888" y="3762530"/>
            <a:ext cx="9650224" cy="830997"/>
          </a:xfrm>
          <a:prstGeom prst="rect">
            <a:avLst/>
          </a:prstGeom>
          <a:noFill/>
        </p:spPr>
        <p:txBody>
          <a:bodyPr wrap="square" rtlCol="0">
            <a:spAutoFit/>
          </a:bodyPr>
          <a:lstStyle/>
          <a:p>
            <a:r>
              <a:rPr lang="da-DK" sz="2400" i="1" dirty="0">
                <a:solidFill>
                  <a:schemeClr val="accent1">
                    <a:lumMod val="75000"/>
                  </a:schemeClr>
                </a:solidFill>
              </a:rPr>
              <a:t>”Hun havde stået op en time inden resten af familien i hele sit liv. Hun havde smurt 7000 madpakker og givet millioner af kys.”</a:t>
            </a:r>
          </a:p>
        </p:txBody>
      </p:sp>
      <p:sp>
        <p:nvSpPr>
          <p:cNvPr id="6" name="Tekstfelt 5"/>
          <p:cNvSpPr txBox="1"/>
          <p:nvPr/>
        </p:nvSpPr>
        <p:spPr>
          <a:xfrm>
            <a:off x="1270888" y="4972598"/>
            <a:ext cx="9650224" cy="1200329"/>
          </a:xfrm>
          <a:prstGeom prst="rect">
            <a:avLst/>
          </a:prstGeom>
          <a:noFill/>
        </p:spPr>
        <p:txBody>
          <a:bodyPr wrap="square" rtlCol="0">
            <a:spAutoFit/>
          </a:bodyPr>
          <a:lstStyle/>
          <a:p>
            <a:r>
              <a:rPr lang="da-DK" sz="2400" i="1" dirty="0">
                <a:solidFill>
                  <a:schemeClr val="accent1">
                    <a:lumMod val="75000"/>
                  </a:schemeClr>
                </a:solidFill>
              </a:rPr>
              <a:t>”Jeg var så træt at hver eneste celle af min krop skreg, at jeg skulle lægge mig ind under dynen igen. Men madpakkerne skulle jo smøres og dagen og livet skubbes ordentlig i gang.”</a:t>
            </a:r>
          </a:p>
        </p:txBody>
      </p:sp>
      <p:sp>
        <p:nvSpPr>
          <p:cNvPr id="7" name="Ellipse 6"/>
          <p:cNvSpPr/>
          <p:nvPr/>
        </p:nvSpPr>
        <p:spPr>
          <a:xfrm rot="1015846">
            <a:off x="9113712" y="387393"/>
            <a:ext cx="2864558" cy="1370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4000"/>
              <a:t>Showing</a:t>
            </a:r>
            <a:endParaRPr lang="da-DK" sz="3400" dirty="0"/>
          </a:p>
        </p:txBody>
      </p:sp>
      <p:sp>
        <p:nvSpPr>
          <p:cNvPr id="8" name="Ellipse 7"/>
          <p:cNvSpPr/>
          <p:nvPr/>
        </p:nvSpPr>
        <p:spPr>
          <a:xfrm rot="1015846">
            <a:off x="10731639" y="3470135"/>
            <a:ext cx="1305815" cy="73241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dirty="0">
                <a:solidFill>
                  <a:schemeClr val="tx1"/>
                </a:solidFill>
              </a:rPr>
              <a:t>Ydre syn</a:t>
            </a:r>
            <a:endParaRPr lang="da-DK" sz="3200" dirty="0">
              <a:solidFill>
                <a:schemeClr val="tx1"/>
              </a:solidFill>
            </a:endParaRPr>
          </a:p>
        </p:txBody>
      </p:sp>
      <p:sp>
        <p:nvSpPr>
          <p:cNvPr id="9" name="Ellipse 8"/>
          <p:cNvSpPr/>
          <p:nvPr/>
        </p:nvSpPr>
        <p:spPr>
          <a:xfrm rot="1015846">
            <a:off x="10731639" y="5096057"/>
            <a:ext cx="1305815" cy="73241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2000" dirty="0">
                <a:solidFill>
                  <a:schemeClr val="tx1"/>
                </a:solidFill>
              </a:rPr>
              <a:t>Indre syn</a:t>
            </a:r>
            <a:endParaRPr lang="da-DK" sz="3200" dirty="0">
              <a:solidFill>
                <a:schemeClr val="tx1"/>
              </a:solidFill>
            </a:endParaRPr>
          </a:p>
        </p:txBody>
      </p:sp>
    </p:spTree>
    <p:extLst>
      <p:ext uri="{BB962C8B-B14F-4D97-AF65-F5344CB8AC3E}">
        <p14:creationId xmlns:p14="http://schemas.microsoft.com/office/powerpoint/2010/main" val="18882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6000" dirty="0"/>
              <a:t>Flad eller rund</a:t>
            </a:r>
          </a:p>
        </p:txBody>
      </p:sp>
      <p:sp>
        <p:nvSpPr>
          <p:cNvPr id="3" name="Pladsholder til indhold 2"/>
          <p:cNvSpPr>
            <a:spLocks noGrp="1"/>
          </p:cNvSpPr>
          <p:nvPr>
            <p:ph idx="1"/>
          </p:nvPr>
        </p:nvSpPr>
        <p:spPr>
          <a:xfrm>
            <a:off x="838201" y="1825624"/>
            <a:ext cx="6671872" cy="4380303"/>
          </a:xfrm>
        </p:spPr>
        <p:txBody>
          <a:bodyPr>
            <a:normAutofit fontScale="92500" lnSpcReduction="10000"/>
          </a:bodyPr>
          <a:lstStyle/>
          <a:p>
            <a:pPr marL="0" indent="0">
              <a:lnSpc>
                <a:spcPct val="100000"/>
              </a:lnSpc>
              <a:spcBef>
                <a:spcPts val="0"/>
              </a:spcBef>
              <a:buNone/>
            </a:pPr>
            <a:r>
              <a:rPr lang="da-DK" dirty="0"/>
              <a:t>I en tekst kan der forekomme personer, som er meget sparsomt og fladt beskrevet. De kan fungere som repræsentanter for en hel gruppe eller for en bestemt holdning til tilværelsen. De er således ofte mere typer end individuelle eksistenser, og det er som regel en enkelt egenskab eller tilbøjelighed, der kendetegner dem. </a:t>
            </a:r>
          </a:p>
          <a:p>
            <a:pPr marL="0" indent="0">
              <a:lnSpc>
                <a:spcPct val="100000"/>
              </a:lnSpc>
              <a:spcBef>
                <a:spcPts val="0"/>
              </a:spcBef>
              <a:buNone/>
            </a:pPr>
            <a:endParaRPr lang="da-DK" dirty="0"/>
          </a:p>
          <a:p>
            <a:pPr marL="0" indent="0">
              <a:lnSpc>
                <a:spcPct val="100000"/>
              </a:lnSpc>
              <a:spcBef>
                <a:spcPts val="0"/>
              </a:spcBef>
              <a:buNone/>
            </a:pPr>
            <a:r>
              <a:rPr lang="da-DK" dirty="0"/>
              <a:t>Er der derimod tale om at personen er beskrevet med mange individuelle detaljer, så kan man tale om en rund person.</a:t>
            </a:r>
          </a:p>
          <a:p>
            <a:pPr marL="0" lvl="0" indent="0">
              <a:lnSpc>
                <a:spcPct val="100000"/>
              </a:lnSpc>
              <a:spcBef>
                <a:spcPts val="0"/>
              </a:spcBef>
              <a:buNone/>
            </a:pPr>
            <a:endParaRPr lang="da-DK" dirty="0"/>
          </a:p>
        </p:txBody>
      </p:sp>
      <p:pic>
        <p:nvPicPr>
          <p:cNvPr id="4" name="Billede 3"/>
          <p:cNvPicPr>
            <a:picLocks noChangeAspect="1"/>
          </p:cNvPicPr>
          <p:nvPr/>
        </p:nvPicPr>
        <p:blipFill rotWithShape="1">
          <a:blip r:embed="rId2"/>
          <a:srcRect l="25000" r="25160"/>
          <a:stretch/>
        </p:blipFill>
        <p:spPr>
          <a:xfrm>
            <a:off x="7533991" y="1027906"/>
            <a:ext cx="1266635" cy="2541429"/>
          </a:xfrm>
          <a:prstGeom prst="rect">
            <a:avLst/>
          </a:prstGeom>
        </p:spPr>
      </p:pic>
      <p:pic>
        <p:nvPicPr>
          <p:cNvPr id="5" name="Billede 4"/>
          <p:cNvPicPr>
            <a:picLocks noChangeAspect="1"/>
          </p:cNvPicPr>
          <p:nvPr/>
        </p:nvPicPr>
        <p:blipFill>
          <a:blip r:embed="rId3"/>
          <a:stretch>
            <a:fillRect/>
          </a:stretch>
        </p:blipFill>
        <p:spPr>
          <a:xfrm>
            <a:off x="7201569" y="4015775"/>
            <a:ext cx="4685632" cy="2636914"/>
          </a:xfrm>
          <a:prstGeom prst="rect">
            <a:avLst/>
          </a:prstGeom>
        </p:spPr>
      </p:pic>
      <p:pic>
        <p:nvPicPr>
          <p:cNvPr id="6" name="Billede 5"/>
          <p:cNvPicPr>
            <a:picLocks noChangeAspect="1"/>
          </p:cNvPicPr>
          <p:nvPr/>
        </p:nvPicPr>
        <p:blipFill>
          <a:blip r:embed="rId4"/>
          <a:stretch>
            <a:fillRect/>
          </a:stretch>
        </p:blipFill>
        <p:spPr>
          <a:xfrm>
            <a:off x="9071811" y="1690688"/>
            <a:ext cx="2804593" cy="1577584"/>
          </a:xfrm>
          <a:prstGeom prst="rect">
            <a:avLst/>
          </a:prstGeom>
        </p:spPr>
      </p:pic>
    </p:spTree>
    <p:extLst>
      <p:ext uri="{BB962C8B-B14F-4D97-AF65-F5344CB8AC3E}">
        <p14:creationId xmlns:p14="http://schemas.microsoft.com/office/powerpoint/2010/main" val="13143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6000" dirty="0"/>
              <a:t>Kontrastperson</a:t>
            </a:r>
          </a:p>
        </p:txBody>
      </p:sp>
      <p:sp>
        <p:nvSpPr>
          <p:cNvPr id="3" name="Pladsholder til indhold 2"/>
          <p:cNvSpPr>
            <a:spLocks noGrp="1"/>
          </p:cNvSpPr>
          <p:nvPr>
            <p:ph idx="1"/>
          </p:nvPr>
        </p:nvSpPr>
        <p:spPr>
          <a:xfrm>
            <a:off x="838200" y="2066255"/>
            <a:ext cx="5776799" cy="4380303"/>
          </a:xfrm>
        </p:spPr>
        <p:txBody>
          <a:bodyPr>
            <a:normAutofit/>
          </a:bodyPr>
          <a:lstStyle/>
          <a:p>
            <a:pPr marL="0" indent="0">
              <a:buNone/>
            </a:pPr>
            <a:r>
              <a:rPr lang="da-DK" dirty="0"/>
              <a:t>I en tekst kan der forekomme personer, der indbyrdes er modsætninger og står i kontrast til hinanden (ond/god, spontan/hæmmet, følelsesstyret/fornuftsstyret osv.). </a:t>
            </a:r>
          </a:p>
          <a:p>
            <a:pPr marL="0" indent="0">
              <a:buNone/>
            </a:pPr>
            <a:r>
              <a:rPr lang="da-DK" dirty="0"/>
              <a:t>Disse personer er ofte tæt </a:t>
            </a:r>
            <a:r>
              <a:rPr lang="da-DK"/>
              <a:t>forbundet med tekstens </a:t>
            </a:r>
            <a:r>
              <a:rPr lang="da-DK" dirty="0"/>
              <a:t>tematik.</a:t>
            </a:r>
          </a:p>
          <a:p>
            <a:pPr marL="0" lvl="0" indent="0">
              <a:lnSpc>
                <a:spcPct val="100000"/>
              </a:lnSpc>
              <a:spcBef>
                <a:spcPts val="0"/>
              </a:spcBef>
              <a:buNone/>
            </a:pPr>
            <a:endParaRPr lang="da-DK" dirty="0"/>
          </a:p>
        </p:txBody>
      </p:sp>
      <p:pic>
        <p:nvPicPr>
          <p:cNvPr id="6" name="Billede 5"/>
          <p:cNvPicPr/>
          <p:nvPr/>
        </p:nvPicPr>
        <p:blipFill>
          <a:blip r:embed="rId2">
            <a:extLst>
              <a:ext uri="{28A0092B-C50C-407E-A947-70E740481C1C}">
                <a14:useLocalDpi xmlns:a14="http://schemas.microsoft.com/office/drawing/2010/main" val="0"/>
              </a:ext>
            </a:extLst>
          </a:blip>
          <a:srcRect/>
          <a:stretch>
            <a:fillRect/>
          </a:stretch>
        </p:blipFill>
        <p:spPr bwMode="auto">
          <a:xfrm>
            <a:off x="6350304" y="2066255"/>
            <a:ext cx="3202769" cy="2334127"/>
          </a:xfrm>
          <a:prstGeom prst="rect">
            <a:avLst/>
          </a:prstGeom>
          <a:noFill/>
          <a:ln>
            <a:noFill/>
          </a:ln>
        </p:spPr>
      </p:pic>
      <p:pic>
        <p:nvPicPr>
          <p:cNvPr id="7" name="Billede 6"/>
          <p:cNvPicPr>
            <a:picLocks noChangeAspect="1"/>
          </p:cNvPicPr>
          <p:nvPr/>
        </p:nvPicPr>
        <p:blipFill>
          <a:blip r:embed="rId3"/>
          <a:stretch>
            <a:fillRect/>
          </a:stretch>
        </p:blipFill>
        <p:spPr>
          <a:xfrm>
            <a:off x="9721517" y="1690688"/>
            <a:ext cx="2117558" cy="3892270"/>
          </a:xfrm>
          <a:prstGeom prst="rect">
            <a:avLst/>
          </a:prstGeom>
        </p:spPr>
      </p:pic>
    </p:spTree>
    <p:extLst>
      <p:ext uri="{BB962C8B-B14F-4D97-AF65-F5344CB8AC3E}">
        <p14:creationId xmlns:p14="http://schemas.microsoft.com/office/powerpoint/2010/main" val="1860427519"/>
      </p:ext>
    </p:extLst>
  </p:cSld>
  <p:clrMapOvr>
    <a:masterClrMapping/>
  </p:clrMapOvr>
</p:sld>
</file>

<file path=ppt/theme/theme1.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2435</TotalTime>
  <Words>617</Words>
  <Application>Microsoft Macintosh PowerPoint</Application>
  <PresentationFormat>Widescreen</PresentationFormat>
  <Paragraphs>68</Paragraphs>
  <Slides>11</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11</vt:i4>
      </vt:variant>
    </vt:vector>
  </HeadingPairs>
  <TitlesOfParts>
    <vt:vector size="16" baseType="lpstr">
      <vt:lpstr>Arial</vt:lpstr>
      <vt:lpstr>Calibri</vt:lpstr>
      <vt:lpstr>Calibri Light</vt:lpstr>
      <vt:lpstr>Cambria</vt:lpstr>
      <vt:lpstr>Kontortema</vt:lpstr>
      <vt:lpstr>Person- karakteristik</vt:lpstr>
      <vt:lpstr>Personkarakteristik</vt:lpstr>
      <vt:lpstr>Indre eller ydre</vt:lpstr>
      <vt:lpstr>Direkte eller indirekte</vt:lpstr>
      <vt:lpstr>Personkarakteristik</vt:lpstr>
      <vt:lpstr>Direkte eller indirekte</vt:lpstr>
      <vt:lpstr>Direkte eller indirekte</vt:lpstr>
      <vt:lpstr>Flad eller rund</vt:lpstr>
      <vt:lpstr>Kontrastperson</vt:lpstr>
      <vt:lpstr>Tip til analysen</vt:lpstr>
      <vt:lpstr>Aktantmodellen Karakterernes indbyrdes relationer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Personkarakteristik</dc:title>
  <dc:creator>Bjørg Elisabeth T. Andersen</dc:creator>
  <cp:lastModifiedBy>Bjørg Andersen</cp:lastModifiedBy>
  <cp:revision>13</cp:revision>
  <dcterms:created xsi:type="dcterms:W3CDTF">2018-01-14T12:13:10Z</dcterms:created>
  <dcterms:modified xsi:type="dcterms:W3CDTF">2021-04-26T08:19:57Z</dcterms:modified>
</cp:coreProperties>
</file>